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79" r:id="rId4"/>
    <p:sldId id="287" r:id="rId5"/>
    <p:sldId id="288" r:id="rId6"/>
    <p:sldId id="289" r:id="rId7"/>
    <p:sldId id="290" r:id="rId8"/>
    <p:sldId id="291" r:id="rId9"/>
    <p:sldId id="286" r:id="rId10"/>
    <p:sldId id="272" r:id="rId11"/>
    <p:sldId id="273" r:id="rId12"/>
    <p:sldId id="274" r:id="rId13"/>
    <p:sldId id="276" r:id="rId14"/>
    <p:sldId id="277" r:id="rId15"/>
    <p:sldId id="278" r:id="rId16"/>
    <p:sldId id="268" r:id="rId17"/>
    <p:sldId id="292" r:id="rId18"/>
    <p:sldId id="280" r:id="rId19"/>
    <p:sldId id="281" r:id="rId20"/>
    <p:sldId id="282" r:id="rId21"/>
    <p:sldId id="283" r:id="rId22"/>
    <p:sldId id="284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5DE38"/>
    <a:srgbClr val="FF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448" y="-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AE2C6-27F1-4D8A-9D36-445E5AA2E861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F93FB-ADA5-4BC0-996A-707C7F36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76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599D-65B9-4B99-A660-36F739206529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79BB6-004D-41E7-96B7-B6E2B9FC25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82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Plastic waste does not decay quickly. Therefore, plastic waste that ends up in the oceans is likely to remain there for decades.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many examples of where animals have become entangled in plastic waste such as plastic bags, bottle and discarded nylon fishing nets.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0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UK, we now recycle a lot of our waste plastic. However, plastic in the form of polythene and clingfilm ends up in landfill.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households do not recycle waste and waste from litter bins in public places is rarely sorted for recycling.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0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these reasons are important.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 is kept fresh because packaging may keep the food dry, keep microbes out or may enclose a protective atmosphere such as nitrogen gas (to stop food oxidising and to stop some microbes from multiplying).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08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will be very familiar with modern packaging materials. They may be less familiar with paper, glass and tin packaging.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29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will be very familiar with modern packaging materials. They may be less familiar with paper, glass and tin packaging.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8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Reinforcement of Slide 6. This is to emphasise that plastic packaging is beneficial provided it is disposed of and processed responsibly.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7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9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1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7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3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4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2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4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7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3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3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58" y="5701952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Stage 10: Promoting and packaging products</a:t>
            </a:r>
            <a:endParaRPr lang="en-GB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230" y="908720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 and packaging slide show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 and packaging slide show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80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d and packaging slide show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76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 and packaging slide show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47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d and packaging slide show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65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od and packaging slide show1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95536" y="188640"/>
            <a:ext cx="8424936" cy="6307013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640792"/>
            <a:ext cx="8064896" cy="60939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E85803"/>
                </a:solidFill>
                <a:latin typeface="Tahoma" panose="020B0604030504040204" pitchFamily="34" charset="0"/>
              </a:rPr>
              <a:t>Making </a:t>
            </a:r>
            <a:r>
              <a:rPr lang="en-GB" sz="28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eco-friendly packaging</a:t>
            </a:r>
          </a:p>
          <a:p>
            <a:pPr algn="ctr"/>
            <a:endParaRPr lang="en-GB" dirty="0">
              <a:solidFill>
                <a:srgbClr val="FF0066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We are going to make our own beeswax wraps- environmentally friendly packaging materials that are an alternative to plastic cling film.</a:t>
            </a:r>
          </a:p>
          <a:p>
            <a:pPr algn="ctr"/>
            <a:endParaRPr lang="en-GB" sz="2000" dirty="0">
              <a:latin typeface="Tahom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Tahoma" panose="020B0604030504040204" pitchFamily="34" charset="0"/>
              </a:rPr>
              <a:t>Decorate your fabric square with your branding.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Line </a:t>
            </a:r>
            <a:r>
              <a:rPr lang="en-GB" sz="2000" dirty="0">
                <a:solidFill>
                  <a:srgbClr val="E85803"/>
                </a:solidFill>
                <a:latin typeface="Tahoma" panose="020B0604030504040204" pitchFamily="34" charset="0"/>
              </a:rPr>
              <a:t>your ironing board with </a:t>
            </a:r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a layer of newspaper and grease-proof paper.</a:t>
            </a:r>
            <a:endParaRPr lang="en-GB" sz="2000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Tahoma" panose="020B0604030504040204" pitchFamily="34" charset="0"/>
              </a:rPr>
              <a:t>Place </a:t>
            </a:r>
            <a:r>
              <a:rPr lang="en-GB" sz="2000" dirty="0">
                <a:latin typeface="Tahoma" panose="020B0604030504040204" pitchFamily="34" charset="0"/>
              </a:rPr>
              <a:t>your fabric square </a:t>
            </a:r>
            <a:r>
              <a:rPr lang="en-GB" sz="2000" dirty="0" smtClean="0">
                <a:latin typeface="Tahoma" panose="020B0604030504040204" pitchFamily="34" charset="0"/>
              </a:rPr>
              <a:t>on the grease-proof paper and </a:t>
            </a:r>
            <a:r>
              <a:rPr lang="en-GB" sz="2000" dirty="0">
                <a:latin typeface="Tahoma" panose="020B0604030504040204" pitchFamily="34" charset="0"/>
              </a:rPr>
              <a:t>sprinkle </a:t>
            </a:r>
            <a:r>
              <a:rPr lang="en-GB" sz="2000" dirty="0" smtClean="0">
                <a:latin typeface="Tahoma" panose="020B0604030504040204" pitchFamily="34" charset="0"/>
              </a:rPr>
              <a:t>the grated beeswax over it.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Place </a:t>
            </a:r>
            <a:r>
              <a:rPr lang="en-GB" sz="2000" dirty="0">
                <a:solidFill>
                  <a:srgbClr val="E85803"/>
                </a:solidFill>
                <a:latin typeface="Tahoma" panose="020B0604030504040204" pitchFamily="34" charset="0"/>
              </a:rPr>
              <a:t>a second sheet of </a:t>
            </a:r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grease-proof </a:t>
            </a:r>
            <a:r>
              <a:rPr lang="en-GB" sz="2000" dirty="0">
                <a:solidFill>
                  <a:srgbClr val="E85803"/>
                </a:solidFill>
                <a:latin typeface="Tahoma" panose="020B0604030504040204" pitchFamily="34" charset="0"/>
              </a:rPr>
              <a:t>paper </a:t>
            </a:r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over the fabric.</a:t>
            </a:r>
            <a:endParaRPr lang="en-GB" sz="2000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Tahoma" panose="020B0604030504040204" pitchFamily="34" charset="0"/>
              </a:rPr>
              <a:t>Iron </a:t>
            </a:r>
            <a:r>
              <a:rPr lang="en-GB" sz="2000" dirty="0">
                <a:latin typeface="Tahoma" panose="020B0604030504040204" pitchFamily="34" charset="0"/>
              </a:rPr>
              <a:t>over the </a:t>
            </a:r>
            <a:r>
              <a:rPr lang="en-GB" sz="2000" dirty="0" smtClean="0">
                <a:latin typeface="Tahoma" panose="020B0604030504040204" pitchFamily="34" charset="0"/>
              </a:rPr>
              <a:t>grease-proof paper to melt the wax and add more wax to any areas that do not look darker.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When </a:t>
            </a:r>
            <a:r>
              <a:rPr lang="en-GB" sz="2000" dirty="0">
                <a:solidFill>
                  <a:srgbClr val="E85803"/>
                </a:solidFill>
                <a:latin typeface="Tahoma" panose="020B0604030504040204" pitchFamily="34" charset="0"/>
              </a:rPr>
              <a:t>all the beeswax has melted, </a:t>
            </a:r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leave the fabric </a:t>
            </a:r>
            <a:r>
              <a:rPr lang="en-GB" sz="2000" dirty="0">
                <a:solidFill>
                  <a:srgbClr val="E85803"/>
                </a:solidFill>
                <a:latin typeface="Tahoma" panose="020B0604030504040204" pitchFamily="34" charset="0"/>
              </a:rPr>
              <a:t>to </a:t>
            </a:r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dry.</a:t>
            </a:r>
          </a:p>
          <a:p>
            <a:pPr marL="457200" indent="-457200">
              <a:buAutoNum type="arabicPeriod"/>
            </a:pPr>
            <a:endParaRPr lang="en-GB" sz="24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104" y="5407196"/>
            <a:ext cx="2175000" cy="14508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188640"/>
            <a:ext cx="8194608" cy="6307013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848" y="332656"/>
            <a:ext cx="7978583" cy="46474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Designing your packaging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Design and make the packaging for your product.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Think about the materials you will use- you might like to incorporate your beeswax wrap.</a:t>
            </a: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 </a:t>
            </a: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Think about how to appeal to your target market.</a:t>
            </a: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How will you make your product stand out from the competitors on the shelf?</a:t>
            </a:r>
          </a:p>
          <a:p>
            <a:pPr algn="ctr"/>
            <a:endParaRPr lang="en-GB" sz="24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5513" y="4727802"/>
            <a:ext cx="5671252" cy="176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67544" y="332656"/>
            <a:ext cx="8352928" cy="6048672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87890"/>
            <a:ext cx="8352928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Promotion</a:t>
            </a:r>
            <a:endParaRPr lang="en-GB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Businesses use promotion to tell possible customers all about their product.</a:t>
            </a:r>
          </a:p>
          <a:p>
            <a:pPr algn="ctr"/>
            <a:endParaRPr lang="en-GB" sz="20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Promotion is used to advertise the benefits of the product and why it is better than competitors.</a:t>
            </a:r>
          </a:p>
          <a:p>
            <a:pPr algn="ctr"/>
            <a:endParaRPr lang="en-GB" sz="20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You can use promotion to persuade customers to buy your product.</a:t>
            </a: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Can you think of any ways that businesses do this?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4226525"/>
            <a:ext cx="3138453" cy="21531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23528" y="332656"/>
            <a:ext cx="8496944" cy="612068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47231"/>
            <a:ext cx="7992888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Methods of Promotion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Advertising: </a:t>
            </a:r>
            <a:r>
              <a:rPr lang="en-GB" sz="2000" dirty="0" smtClean="0">
                <a:latin typeface="Tahoma" panose="020B0604030504040204" pitchFamily="34" charset="0"/>
              </a:rPr>
              <a:t>TV or magazine adverts, posters, leaflets, flyers, brochures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Special offers: </a:t>
            </a:r>
            <a:r>
              <a:rPr lang="en-GB" sz="2000" dirty="0" smtClean="0">
                <a:latin typeface="Tahoma" panose="020B0604030504040204" pitchFamily="34" charset="0"/>
              </a:rPr>
              <a:t>price reductions, competitions, free samples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</a:rPr>
              <a:t>Endorsements by celebrities</a:t>
            </a:r>
          </a:p>
          <a:p>
            <a:pPr algn="ctr"/>
            <a:endParaRPr lang="en-GB" sz="24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1006" y="3645024"/>
            <a:ext cx="3773996" cy="37739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23528" y="332656"/>
            <a:ext cx="8496944" cy="6048672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87890"/>
            <a:ext cx="8496944" cy="35702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</a:rPr>
              <a:t>Learning Objectives:</a:t>
            </a:r>
          </a:p>
          <a:p>
            <a:pPr algn="ctr"/>
            <a:r>
              <a:rPr lang="en-GB" dirty="0">
                <a:latin typeface="Tahoma" panose="020B0604030504040204" pitchFamily="34" charset="0"/>
              </a:rPr>
              <a:t>•	To design and conduct a fair investigation</a:t>
            </a:r>
          </a:p>
          <a:p>
            <a:pPr algn="ctr"/>
            <a:r>
              <a:rPr lang="en-GB" dirty="0">
                <a:latin typeface="Tahoma" panose="020B0604030504040204" pitchFamily="34" charset="0"/>
              </a:rPr>
              <a:t>•	To investigate which material will keep food fresher for longer</a:t>
            </a:r>
          </a:p>
          <a:p>
            <a:pPr algn="ctr"/>
            <a:r>
              <a:rPr lang="en-GB" dirty="0">
                <a:latin typeface="Tahoma" panose="020B0604030504040204" pitchFamily="34" charset="0"/>
              </a:rPr>
              <a:t>•	To design and make packaging</a:t>
            </a:r>
          </a:p>
          <a:p>
            <a:pPr algn="ctr"/>
            <a:r>
              <a:rPr lang="en-GB" dirty="0">
                <a:latin typeface="Tahoma" panose="020B0604030504040204" pitchFamily="34" charset="0"/>
              </a:rPr>
              <a:t>•	To write and perform promotional </a:t>
            </a:r>
            <a:r>
              <a:rPr lang="en-GB" dirty="0" smtClean="0">
                <a:latin typeface="Tahoma" panose="020B0604030504040204" pitchFamily="34" charset="0"/>
              </a:rPr>
              <a:t>material</a:t>
            </a:r>
          </a:p>
          <a:p>
            <a:pPr algn="ctr"/>
            <a:endParaRPr lang="en-GB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Talk to your group:</a:t>
            </a: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How many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different packaging materials 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can you think of?</a:t>
            </a:r>
            <a:endParaRPr lang="en-GB" sz="3200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3789040"/>
            <a:ext cx="2404070" cy="21824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5629" y="4058098"/>
            <a:ext cx="2764523" cy="21081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3976870"/>
            <a:ext cx="2250768" cy="19945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51520" y="188640"/>
            <a:ext cx="8640960" cy="626469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76672"/>
            <a:ext cx="8280920" cy="3231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Exploring food advertising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Look at the food advertising on your table.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How do they encourage customers to buy more of their products?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Can you find any of the key features of persuasive writing?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7378" y="3672720"/>
            <a:ext cx="2157235" cy="32422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9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328592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052736"/>
            <a:ext cx="7056784" cy="57554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Promoting your product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Design a poster, flyer or leaflet to promote your product.</a:t>
            </a: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Think about how to appeal to your target market.</a:t>
            </a: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What features of language will you need to persuade people to buy it?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Think about other promotional strategies that you can use on your advert. For example, special offers.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052736"/>
            <a:ext cx="7056784" cy="46474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Promoting your product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Write and perform a television or radio advertisement for your product.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Think about how to appeal to your target market.</a:t>
            </a: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What features of language will you need to persuade people to buy it?</a:t>
            </a:r>
          </a:p>
          <a:p>
            <a:pPr algn="ctr"/>
            <a:endParaRPr lang="en-GB" sz="24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421" y="4758702"/>
            <a:ext cx="2381155" cy="238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54461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052736"/>
            <a:ext cx="7056784" cy="3231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Packaging investigation</a:t>
            </a:r>
            <a:endParaRPr lang="en-GB" sz="3600" b="1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Today, </a:t>
            </a:r>
            <a:r>
              <a:rPr lang="en-GB" sz="2400" dirty="0">
                <a:latin typeface="Tahoma" panose="020B0604030504040204" pitchFamily="34" charset="0"/>
              </a:rPr>
              <a:t>we will be designing a fair test to compare the effectiveness of packaging materials</a:t>
            </a:r>
            <a:r>
              <a:rPr lang="en-GB" sz="2400" dirty="0" smtClean="0">
                <a:latin typeface="Tahoma" panose="020B0604030504040204" pitchFamily="34" charset="0"/>
              </a:rPr>
              <a:t>.</a:t>
            </a:r>
          </a:p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Talk to your group: 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How might we do this?</a:t>
            </a: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What is a fair test? </a:t>
            </a:r>
            <a:endParaRPr lang="en-GB" sz="2400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5279" y="4036678"/>
            <a:ext cx="3901926" cy="25453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95536" y="404664"/>
            <a:ext cx="8424936" cy="612068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9323" y="708367"/>
            <a:ext cx="7272808" cy="55707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Carrying out a fair test</a:t>
            </a:r>
          </a:p>
          <a:p>
            <a:pPr algn="ctr"/>
            <a:endParaRPr lang="en-GB" sz="20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A </a:t>
            </a:r>
            <a:r>
              <a:rPr lang="en-GB" sz="2000" dirty="0">
                <a:latin typeface="Tahoma" panose="020B0604030504040204" pitchFamily="34" charset="0"/>
              </a:rPr>
              <a:t>fair test is a controlled investigation that compares two things. In order for a test to be fair or well controlled, we have to make sure that only one thing (this is called a </a:t>
            </a:r>
            <a:r>
              <a:rPr lang="en-GB" sz="2000" b="1" dirty="0">
                <a:latin typeface="Tahoma" panose="020B0604030504040204" pitchFamily="34" charset="0"/>
              </a:rPr>
              <a:t>variable</a:t>
            </a:r>
            <a:r>
              <a:rPr lang="en-GB" sz="2000" dirty="0">
                <a:latin typeface="Tahoma" panose="020B0604030504040204" pitchFamily="34" charset="0"/>
              </a:rPr>
              <a:t>) is changed and everything else is kept the same.</a:t>
            </a: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A </a:t>
            </a:r>
            <a:r>
              <a:rPr lang="en-GB" sz="2000" dirty="0">
                <a:latin typeface="Tahoma" panose="020B0604030504040204" pitchFamily="34" charset="0"/>
              </a:rPr>
              <a:t>variable is anything that can affect the results we are observing or </a:t>
            </a:r>
            <a:r>
              <a:rPr lang="en-GB" sz="2000" dirty="0" smtClean="0">
                <a:latin typeface="Tahoma" panose="020B0604030504040204" pitchFamily="34" charset="0"/>
              </a:rPr>
              <a:t>measuring.</a:t>
            </a: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In </a:t>
            </a:r>
            <a:r>
              <a:rPr lang="en-GB" sz="2000" dirty="0">
                <a:latin typeface="Tahoma" panose="020B0604030504040204" pitchFamily="34" charset="0"/>
              </a:rPr>
              <a:t>our investigation, we will use </a:t>
            </a:r>
            <a:r>
              <a:rPr lang="en-GB" sz="2000" dirty="0" smtClean="0">
                <a:latin typeface="Tahoma" panose="020B0604030504040204" pitchFamily="34" charset="0"/>
              </a:rPr>
              <a:t>four slices of bread from the same loaf. The one variable that we </a:t>
            </a:r>
            <a:r>
              <a:rPr lang="en-GB" sz="2000" dirty="0">
                <a:latin typeface="Tahoma" panose="020B0604030504040204" pitchFamily="34" charset="0"/>
              </a:rPr>
              <a:t>will change </a:t>
            </a:r>
            <a:r>
              <a:rPr lang="en-GB" sz="2000" dirty="0" smtClean="0">
                <a:latin typeface="Tahoma" panose="020B0604030504040204" pitchFamily="34" charset="0"/>
              </a:rPr>
              <a:t>is the packaging that it is contained in. </a:t>
            </a:r>
            <a:r>
              <a:rPr lang="en-GB" sz="2000" dirty="0">
                <a:latin typeface="Tahoma" panose="020B0604030504040204" pitchFamily="34" charset="0"/>
              </a:rPr>
              <a:t>Then we </a:t>
            </a:r>
            <a:r>
              <a:rPr lang="en-GB" sz="2000" dirty="0" smtClean="0">
                <a:latin typeface="Tahoma" panose="020B0604030504040204" pitchFamily="34" charset="0"/>
              </a:rPr>
              <a:t>will </a:t>
            </a:r>
            <a:r>
              <a:rPr lang="en-GB" sz="2000" dirty="0">
                <a:latin typeface="Tahoma" panose="020B0604030504040204" pitchFamily="34" charset="0"/>
              </a:rPr>
              <a:t>observe what happens. </a:t>
            </a:r>
            <a:endParaRPr lang="en-GB" sz="2000" dirty="0" smtClean="0">
              <a:latin typeface="Tahoma" panose="020B0604030504040204" pitchFamily="34" charset="0"/>
            </a:endParaRPr>
          </a:p>
          <a:p>
            <a:pPr algn="ctr"/>
            <a:endParaRPr lang="en-GB" sz="20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By </a:t>
            </a:r>
            <a:r>
              <a:rPr lang="en-GB" sz="2000" dirty="0">
                <a:solidFill>
                  <a:srgbClr val="E85803"/>
                </a:solidFill>
                <a:latin typeface="Tahoma" panose="020B0604030504040204" pitchFamily="34" charset="0"/>
              </a:rPr>
              <a:t>only changing one </a:t>
            </a:r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thing (the packaging material) and keeping everything else the same, </a:t>
            </a:r>
            <a:r>
              <a:rPr lang="en-GB" sz="2000" dirty="0">
                <a:solidFill>
                  <a:srgbClr val="E85803"/>
                </a:solidFill>
                <a:latin typeface="Tahoma" panose="020B0604030504040204" pitchFamily="34" charset="0"/>
              </a:rPr>
              <a:t>we </a:t>
            </a:r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can use our observation skills to decide which is the most effective.</a:t>
            </a:r>
            <a:endParaRPr lang="en-GB" sz="2000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20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6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95536" y="404664"/>
            <a:ext cx="8424936" cy="612068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82171"/>
            <a:ext cx="8424936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Investigation planning:</a:t>
            </a:r>
          </a:p>
          <a:p>
            <a:pPr algn="ctr"/>
            <a:r>
              <a:rPr lang="en-GB" sz="2400" dirty="0">
                <a:latin typeface="Tahoma" panose="020B0604030504040204" pitchFamily="34" charset="0"/>
              </a:rPr>
              <a:t>	</a:t>
            </a: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Think </a:t>
            </a:r>
            <a:r>
              <a:rPr lang="en-GB" sz="2400" dirty="0">
                <a:latin typeface="Tahoma" panose="020B0604030504040204" pitchFamily="34" charset="0"/>
              </a:rPr>
              <a:t>about variables that </a:t>
            </a:r>
            <a:r>
              <a:rPr lang="en-GB" sz="2400" dirty="0" smtClean="0">
                <a:latin typeface="Tahoma" panose="020B0604030504040204" pitchFamily="34" charset="0"/>
              </a:rPr>
              <a:t>you </a:t>
            </a:r>
            <a:r>
              <a:rPr lang="en-GB" sz="2400" dirty="0">
                <a:latin typeface="Tahoma" panose="020B0604030504040204" pitchFamily="34" charset="0"/>
              </a:rPr>
              <a:t>will need to control (keep the same) for this </a:t>
            </a:r>
            <a:r>
              <a:rPr lang="en-GB" sz="2400" dirty="0" smtClean="0">
                <a:latin typeface="Tahoma" panose="020B0604030504040204" pitchFamily="34" charset="0"/>
              </a:rPr>
              <a:t>investigation.</a:t>
            </a:r>
          </a:p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How will you measure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which packaging was the most 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effective?</a:t>
            </a:r>
          </a:p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Write up your investigation plan and explain </a:t>
            </a:r>
            <a:r>
              <a:rPr lang="en-GB" sz="2400" dirty="0">
                <a:latin typeface="Tahoma" panose="020B0604030504040204" pitchFamily="34" charset="0"/>
              </a:rPr>
              <a:t>why </a:t>
            </a:r>
            <a:r>
              <a:rPr lang="en-GB" sz="2400" dirty="0" smtClean="0">
                <a:latin typeface="Tahoma" panose="020B0604030504040204" pitchFamily="34" charset="0"/>
              </a:rPr>
              <a:t>you </a:t>
            </a:r>
            <a:r>
              <a:rPr lang="en-GB" sz="2400" dirty="0">
                <a:latin typeface="Tahoma" panose="020B0604030504040204" pitchFamily="34" charset="0"/>
              </a:rPr>
              <a:t>are changing </a:t>
            </a:r>
            <a:r>
              <a:rPr lang="en-GB" sz="2400" dirty="0" smtClean="0">
                <a:latin typeface="Tahoma" panose="020B0604030504040204" pitchFamily="34" charset="0"/>
              </a:rPr>
              <a:t>your </a:t>
            </a:r>
            <a:r>
              <a:rPr lang="en-GB" sz="2400" dirty="0">
                <a:latin typeface="Tahoma" panose="020B0604030504040204" pitchFamily="34" charset="0"/>
              </a:rPr>
              <a:t>variables or keeping them constant.</a:t>
            </a:r>
          </a:p>
          <a:p>
            <a:pPr algn="ctr"/>
            <a:endParaRPr lang="en-GB" sz="2400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8566" y="4762938"/>
            <a:ext cx="1958876" cy="20950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919323" y="764704"/>
            <a:ext cx="7397094" cy="554461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2" y="1171778"/>
            <a:ext cx="6840761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Your investigation</a:t>
            </a:r>
          </a:p>
          <a:p>
            <a:pPr algn="ctr"/>
            <a:endParaRPr lang="en-GB" sz="36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In your groups, set up your investigation. Don’t forget to leave one slice of bread without packaging. This will be your </a:t>
            </a:r>
            <a:r>
              <a:rPr lang="en-GB" sz="2400" b="1" dirty="0" smtClean="0">
                <a:latin typeface="Tahoma" panose="020B0604030504040204" pitchFamily="34" charset="0"/>
              </a:rPr>
              <a:t>control</a:t>
            </a:r>
            <a:r>
              <a:rPr lang="en-GB" sz="2400" b="1" dirty="0" smtClean="0">
                <a:solidFill>
                  <a:schemeClr val="accent1"/>
                </a:solidFill>
                <a:latin typeface="Tahoma" panose="020B0604030504040204" pitchFamily="34" charset="0"/>
              </a:rPr>
              <a:t>.</a:t>
            </a:r>
            <a:endParaRPr lang="en-GB" sz="2400" b="1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792" y="3537012"/>
            <a:ext cx="3549971" cy="25432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83568" y="764704"/>
            <a:ext cx="7848872" cy="554461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0" y="1052736"/>
            <a:ext cx="6840761" cy="34981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Observation diary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GB" sz="1100" b="1" dirty="0">
              <a:latin typeface="Tahoma" panose="020B0604030504040204" pitchFamily="34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latin typeface="Tahoma" panose="020B0604030504040204" pitchFamily="34" charset="0"/>
                <a:ea typeface="Calibri"/>
                <a:cs typeface="Times New Roman"/>
              </a:rPr>
              <a:t>You will be observing your </a:t>
            </a:r>
            <a:r>
              <a:rPr lang="en-GB" sz="2000" dirty="0">
                <a:latin typeface="Tahoma" panose="020B0604030504040204" pitchFamily="34" charset="0"/>
                <a:ea typeface="Calibri"/>
                <a:cs typeface="Times New Roman"/>
              </a:rPr>
              <a:t>bread slices at regular intervals across a two week </a:t>
            </a:r>
            <a:r>
              <a:rPr lang="en-GB" sz="2000" dirty="0" smtClean="0">
                <a:latin typeface="Tahoma" panose="020B0604030504040204" pitchFamily="34" charset="0"/>
                <a:ea typeface="Calibri"/>
                <a:cs typeface="Times New Roman"/>
              </a:rPr>
              <a:t>period. Look through the cling film windows you have made in the packaging materials and </a:t>
            </a:r>
            <a:r>
              <a:rPr lang="en-GB" sz="2000" dirty="0">
                <a:latin typeface="Tahoma" panose="020B0604030504040204" pitchFamily="34" charset="0"/>
                <a:ea typeface="Calibri"/>
                <a:cs typeface="Times New Roman"/>
              </a:rPr>
              <a:t>r</a:t>
            </a:r>
            <a:r>
              <a:rPr lang="en-GB" sz="2000" dirty="0" smtClean="0">
                <a:latin typeface="Tahoma" panose="020B0604030504040204" pitchFamily="34" charset="0"/>
                <a:ea typeface="Calibri"/>
                <a:cs typeface="Times New Roman"/>
              </a:rPr>
              <a:t>ecord your observations with </a:t>
            </a:r>
            <a:r>
              <a:rPr lang="en-GB" sz="2000" dirty="0">
                <a:latin typeface="Tahoma" panose="020B0604030504040204" pitchFamily="34" charset="0"/>
                <a:ea typeface="Calibri"/>
                <a:cs typeface="Times New Roman"/>
              </a:rPr>
              <a:t>diagrams each time.</a:t>
            </a:r>
            <a:endParaRPr lang="en-GB" sz="2000" dirty="0">
              <a:ea typeface="Calibri"/>
              <a:cs typeface="Times New Roman"/>
            </a:endParaRPr>
          </a:p>
          <a:p>
            <a:pPr algn="ctr"/>
            <a:r>
              <a:rPr lang="en-GB" sz="2000" b="1" dirty="0" smtClean="0">
                <a:solidFill>
                  <a:srgbClr val="E85803"/>
                </a:solidFill>
                <a:latin typeface="Tahoma" panose="020B0604030504040204" pitchFamily="34" charset="0"/>
                <a:ea typeface="Calibri"/>
                <a:cs typeface="Times New Roman"/>
              </a:rPr>
              <a:t>It is important that you do not </a:t>
            </a:r>
            <a:r>
              <a:rPr lang="en-GB" sz="2000" b="1" dirty="0">
                <a:solidFill>
                  <a:srgbClr val="E85803"/>
                </a:solidFill>
                <a:latin typeface="Tahoma" panose="020B0604030504040204" pitchFamily="34" charset="0"/>
                <a:ea typeface="Calibri"/>
                <a:cs typeface="Times New Roman"/>
              </a:rPr>
              <a:t>remove the bread from the packaging at any point in the </a:t>
            </a:r>
            <a:r>
              <a:rPr lang="en-GB" sz="2000" b="1" dirty="0" smtClean="0">
                <a:solidFill>
                  <a:srgbClr val="E85803"/>
                </a:solidFill>
                <a:latin typeface="Tahoma" panose="020B0604030504040204" pitchFamily="34" charset="0"/>
                <a:ea typeface="Calibri"/>
                <a:cs typeface="Times New Roman"/>
              </a:rPr>
              <a:t>investigation!</a:t>
            </a:r>
            <a:endParaRPr lang="en-GB" sz="2000" b="1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365104"/>
            <a:ext cx="3636152" cy="24241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95536" y="548680"/>
            <a:ext cx="8496944" cy="576064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16" y="908720"/>
            <a:ext cx="7560840" cy="4349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Reporting your results</a:t>
            </a:r>
          </a:p>
          <a:p>
            <a:pPr algn="ctr"/>
            <a:endParaRPr lang="en-GB" sz="4000" b="1" dirty="0">
              <a:solidFill>
                <a:srgbClr val="FF0066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Observe your </a:t>
            </a:r>
            <a:r>
              <a:rPr lang="en-GB" sz="2400" dirty="0">
                <a:latin typeface="Tahoma" panose="020B0604030504040204" pitchFamily="34" charset="0"/>
              </a:rPr>
              <a:t>final results closely and write a conclusion to explain </a:t>
            </a:r>
            <a:r>
              <a:rPr lang="en-GB" sz="2400" dirty="0" smtClean="0">
                <a:latin typeface="Tahoma" panose="020B0604030504040204" pitchFamily="34" charset="0"/>
              </a:rPr>
              <a:t>which packaging material was the most effective.</a:t>
            </a:r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T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hink critically: how well-controlled was your investigation? </a:t>
            </a: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Could you </a:t>
            </a:r>
            <a:r>
              <a:rPr lang="en-GB" sz="2400" dirty="0">
                <a:latin typeface="Tahoma" panose="020B0604030504040204" pitchFamily="34" charset="0"/>
              </a:rPr>
              <a:t>have improved </a:t>
            </a:r>
            <a:r>
              <a:rPr lang="en-GB" sz="2400" dirty="0" smtClean="0">
                <a:latin typeface="Tahoma" panose="020B0604030504040204" pitchFamily="34" charset="0"/>
              </a:rPr>
              <a:t>your design? </a:t>
            </a:r>
            <a:r>
              <a:rPr lang="en-GB" sz="2400" dirty="0">
                <a:latin typeface="Tahoma" panose="020B0604030504040204" pitchFamily="34" charset="0"/>
              </a:rPr>
              <a:t>How? </a:t>
            </a:r>
          </a:p>
          <a:p>
            <a:pPr algn="ctr"/>
            <a:endParaRPr lang="en-GB" sz="4000" b="1" dirty="0" smtClean="0">
              <a:solidFill>
                <a:srgbClr val="FF0066"/>
              </a:solidFill>
              <a:latin typeface="Tahoma" panose="020B060403050404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GB" sz="1100" b="1" dirty="0">
              <a:solidFill>
                <a:srgbClr val="FF0066"/>
              </a:solidFill>
              <a:latin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4701860"/>
            <a:ext cx="2031072" cy="20310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052736"/>
            <a:ext cx="7056784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Packaging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Most of food products in supermarkets come in packaging.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Some packaging can be recycled but a lot of it cannot.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Lots of our food is packaging in </a:t>
            </a:r>
            <a:r>
              <a:rPr lang="en-GB" sz="24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plastic that cannot be recycled.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4365104"/>
            <a:ext cx="2640528" cy="26613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6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951</Words>
  <Application>Microsoft Office PowerPoint</Application>
  <PresentationFormat>On-screen Show (4:3)</PresentationFormat>
  <Paragraphs>125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STEMterprise</dc:title>
  <dc:creator>Jennie Devine</dc:creator>
  <cp:lastModifiedBy>Jennie Devine</cp:lastModifiedBy>
  <cp:revision>32</cp:revision>
  <cp:lastPrinted>2018-12-19T12:59:05Z</cp:lastPrinted>
  <dcterms:created xsi:type="dcterms:W3CDTF">2018-09-18T12:12:08Z</dcterms:created>
  <dcterms:modified xsi:type="dcterms:W3CDTF">2018-12-19T13:14:09Z</dcterms:modified>
</cp:coreProperties>
</file>